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"/>
  </p:notesMasterIdLst>
  <p:handoutMasterIdLst>
    <p:handoutMasterId r:id="rId8"/>
  </p:handoutMasterIdLst>
  <p:sldIdLst>
    <p:sldId id="303" r:id="rId2"/>
    <p:sldId id="483" r:id="rId3"/>
    <p:sldId id="479" r:id="rId4"/>
    <p:sldId id="481" r:id="rId5"/>
    <p:sldId id="482" r:id="rId6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nchard, Jeremiah J" initials="BJJ" lastIdx="1" clrIdx="0">
    <p:extLst>
      <p:ext uri="{19B8F6BF-5375-455C-9EA6-DF929625EA0E}">
        <p15:presenceInfo xmlns:p15="http://schemas.microsoft.com/office/powerpoint/2012/main" userId="Blanchard, Jeremiah 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00FF00"/>
    <a:srgbClr val="00FFFF"/>
    <a:srgbClr val="00CC00"/>
    <a:srgbClr val="FF00FF"/>
    <a:srgbClr val="404040"/>
    <a:srgbClr val="000000"/>
    <a:srgbClr val="006600"/>
    <a:srgbClr val="568ABA"/>
    <a:srgbClr val="CBD0DE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0" autoAdjust="0"/>
    <p:restoredTop sz="82818" autoAdjust="0"/>
  </p:normalViewPr>
  <p:slideViewPr>
    <p:cSldViewPr snapToGrid="0" snapToObjects="1">
      <p:cViewPr varScale="1">
        <p:scale>
          <a:sx n="89" d="100"/>
          <a:sy n="89" d="100"/>
        </p:scale>
        <p:origin x="52" y="38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42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2020-08-31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2020-08-31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10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34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365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224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935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8574644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92150" y="1475176"/>
            <a:ext cx="7734300" cy="325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620803"/>
            <a:ext cx="8564088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3B4BD7A-95A1-4B44-AF40-6512C5E8C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150" y="1869547"/>
            <a:ext cx="7727950" cy="2810403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 algn="ctr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CA7A9-87DA-49F1-BB22-886C16845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871" y="231079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308" y="231079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871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308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0038F20-CC9D-405A-AFBF-E8F86C9F51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300D9-494A-0247-AA2A-551E518BA0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9" y="1524"/>
            <a:ext cx="914129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0"/>
          <a:srcRect t="-5" b="85"/>
          <a:stretch/>
        </p:blipFill>
        <p:spPr>
          <a:xfrm>
            <a:off x="0" y="0"/>
            <a:ext cx="9144000" cy="513892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8625F-7634-4AF9-A34D-3493E8C02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F6298-3495-4A05-8EAC-0E99A861C3D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bg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1298" y="1603022"/>
            <a:ext cx="8272702" cy="808067"/>
          </a:xfrm>
        </p:spPr>
        <p:txBody>
          <a:bodyPr/>
          <a:lstStyle/>
          <a:p>
            <a:r>
              <a:rPr lang="en-US" sz="4400" dirty="0"/>
              <a:t>Performance Tools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871300" y="2366242"/>
            <a:ext cx="7038666" cy="656892"/>
          </a:xfrm>
        </p:spPr>
        <p:txBody>
          <a:bodyPr/>
          <a:lstStyle/>
          <a:p>
            <a:r>
              <a:rPr lang="en-US" dirty="0"/>
              <a:t>Binary Processing &amp; Measurement</a:t>
            </a:r>
          </a:p>
        </p:txBody>
      </p:sp>
    </p:spTree>
    <p:extLst>
      <p:ext uri="{BB962C8B-B14F-4D97-AF65-F5344CB8AC3E}">
        <p14:creationId xmlns:p14="http://schemas.microsoft.com/office/powerpoint/2010/main" val="1344156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20617A-52CB-432B-A8FB-2F124AA7D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150" y="966699"/>
            <a:ext cx="7734300" cy="42199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standard library has built-in support for standard archive types. 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2AD04A-21DB-4282-956E-D278634F5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15700"/>
            <a:ext cx="8564088" cy="614064"/>
          </a:xfrm>
        </p:spPr>
        <p:txBody>
          <a:bodyPr/>
          <a:lstStyle/>
          <a:p>
            <a:r>
              <a:rPr lang="en-US" dirty="0"/>
              <a:t>Archiving &amp; Compression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FD8BC-68E4-41DB-87ED-81A786B29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6E8878-AE20-4434-8902-C99A5819A75B}"/>
              </a:ext>
            </a:extLst>
          </p:cNvPr>
          <p:cNvSpPr txBox="1"/>
          <p:nvPr/>
        </p:nvSpPr>
        <p:spPr>
          <a:xfrm>
            <a:off x="810299" y="1355444"/>
            <a:ext cx="3749001" cy="270843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gzip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tarfile,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zipfile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zipfile.ZipFile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"files.zip"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"w"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zippy: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zippy.write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"infile.txt"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zippy.write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"outfile.txt"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zipfile.ZipFile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"files.zip"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"r"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zippy: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print(*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zippy.namelist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", 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zippy.open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"infile.txt"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innie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innie.read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().decode())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 # binary only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gzip.GzipFile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"outfile.txt.gz"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"w"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gzippy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open(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"outfile.txt"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rb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outie: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gzippy.write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outie.read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gzip.GzipFile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"outfile.txt.gz"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"r"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gzippy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print(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gzippy.read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().decode())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 # binary only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295CB3-83BA-416E-BBAF-139E446689EA}"/>
              </a:ext>
            </a:extLst>
          </p:cNvPr>
          <p:cNvSpPr txBox="1"/>
          <p:nvPr/>
        </p:nvSpPr>
        <p:spPr>
          <a:xfrm>
            <a:off x="4559301" y="1354666"/>
            <a:ext cx="3670300" cy="270843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tarfile.TarFile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"files.tar"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"w"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tarry: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tarry.add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"infile.txt"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tarry.add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"outfile.txt"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tarfile.TarFile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"files.tar"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"r"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tarry: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print(*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tarry.getnames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"\n"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tarry.extractfile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"outfile.txt"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outey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outey.read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().decode()) 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# binary only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tarfile.TarFile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"files.tgz"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"w:gz"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tarry: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tarry.add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"infile.txt"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tarry.add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"outfile.txt"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tarfile.TarFile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"files.tgz"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"r:gz"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tarry: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tarry.extractfile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"infile.txt"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innie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print(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innie.read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().decode())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B43117-C140-432F-A61E-94071510741B}"/>
              </a:ext>
            </a:extLst>
          </p:cNvPr>
          <p:cNvSpPr txBox="1"/>
          <p:nvPr/>
        </p:nvSpPr>
        <p:spPr>
          <a:xfrm>
            <a:off x="810299" y="4096785"/>
            <a:ext cx="1311146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ja-JP" alt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お前はもう死んでいる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Nani?!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0881C1-CE83-4F24-ACE8-B9DA6CEC727E}"/>
              </a:ext>
            </a:extLst>
          </p:cNvPr>
          <p:cNvSpPr txBox="1"/>
          <p:nvPr/>
        </p:nvSpPr>
        <p:spPr>
          <a:xfrm>
            <a:off x="2485542" y="4089189"/>
            <a:ext cx="1095055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altLang="ja-JP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Woofers</a:t>
            </a:r>
          </a:p>
          <a:p>
            <a:r>
              <a:rPr lang="ja-JP" alt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🐕🐩</a:t>
            </a:r>
            <a:endParaRPr lang="en-US" altLang="ja-JP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ja-JP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Kitteh</a:t>
            </a:r>
            <a:endParaRPr lang="en-US" altLang="ja-JP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ja-JP" alt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🐱🐈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B6BA46-4BA5-4DBD-93BB-950B5C11FD35}"/>
              </a:ext>
            </a:extLst>
          </p:cNvPr>
          <p:cNvSpPr txBox="1"/>
          <p:nvPr/>
        </p:nvSpPr>
        <p:spPr>
          <a:xfrm>
            <a:off x="5399166" y="4096785"/>
            <a:ext cx="1095056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altLang="ja-JP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Woofers</a:t>
            </a:r>
            <a:br>
              <a:rPr lang="en-US" altLang="ja-JP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</a:br>
            <a:r>
              <a:rPr lang="ja-JP" alt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🐕🐩</a:t>
            </a:r>
            <a:br>
              <a:rPr lang="en-US" altLang="ja-JP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ja-JP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Kitteh</a:t>
            </a:r>
            <a:br>
              <a:rPr lang="en-US" altLang="ja-JP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</a:br>
            <a:r>
              <a:rPr lang="ja-JP" alt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🐱🐈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588666-8148-40C6-AC00-02DE88B2FB7A}"/>
              </a:ext>
            </a:extLst>
          </p:cNvPr>
          <p:cNvSpPr txBox="1"/>
          <p:nvPr/>
        </p:nvSpPr>
        <p:spPr>
          <a:xfrm>
            <a:off x="6866695" y="4096785"/>
            <a:ext cx="1362905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ja-JP" alt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お前はもう死んでいる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Nani?!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AF8DFA5-BE69-4353-BDBA-EA3832F72FE9}"/>
              </a:ext>
            </a:extLst>
          </p:cNvPr>
          <p:cNvSpPr/>
          <p:nvPr/>
        </p:nvSpPr>
        <p:spPr>
          <a:xfrm>
            <a:off x="2166196" y="4310996"/>
            <a:ext cx="266219" cy="264271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B6B5399-20F3-4D8F-9656-8BF59E24DE30}"/>
              </a:ext>
            </a:extLst>
          </p:cNvPr>
          <p:cNvSpPr/>
          <p:nvPr/>
        </p:nvSpPr>
        <p:spPr>
          <a:xfrm>
            <a:off x="5083713" y="4318592"/>
            <a:ext cx="266219" cy="264271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50DCF5D-7AAB-47BE-BEA6-146511FE0812}"/>
              </a:ext>
            </a:extLst>
          </p:cNvPr>
          <p:cNvSpPr/>
          <p:nvPr/>
        </p:nvSpPr>
        <p:spPr>
          <a:xfrm>
            <a:off x="6547349" y="4316458"/>
            <a:ext cx="266219" cy="264271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F950D7-EC4D-41AE-B53F-98313ABC99E9}"/>
              </a:ext>
            </a:extLst>
          </p:cNvPr>
          <p:cNvSpPr txBox="1"/>
          <p:nvPr/>
        </p:nvSpPr>
        <p:spPr>
          <a:xfrm>
            <a:off x="3939424" y="4094651"/>
            <a:ext cx="1095055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infile.txt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outfile.txt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F4B8E87-7126-4E24-9F94-2464DF2C9641}"/>
              </a:ext>
            </a:extLst>
          </p:cNvPr>
          <p:cNvSpPr/>
          <p:nvPr/>
        </p:nvSpPr>
        <p:spPr>
          <a:xfrm>
            <a:off x="3626901" y="4316457"/>
            <a:ext cx="266219" cy="264271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8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049889-E8E9-4DE2-8C4E-C5938CC00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368698"/>
            <a:ext cx="8564088" cy="592700"/>
          </a:xfrm>
        </p:spPr>
        <p:txBody>
          <a:bodyPr/>
          <a:lstStyle/>
          <a:p>
            <a:r>
              <a:rPr lang="en-US" dirty="0"/>
              <a:t>Binary Data Handling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F3568-F2CD-4FEE-A6F0-308DAF8210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3DD37-6593-4662-BF18-7C6B95B782B6}"/>
              </a:ext>
            </a:extLst>
          </p:cNvPr>
          <p:cNvSpPr txBox="1"/>
          <p:nvPr/>
        </p:nvSpPr>
        <p:spPr>
          <a:xfrm>
            <a:off x="644433" y="999558"/>
            <a:ext cx="4475273" cy="332398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array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array 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See: C++ vector class</a:t>
            </a: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marshal, pickle,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zlib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dog_bytes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:= array(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"b"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"Woofers: 🐕🐩"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.encode()))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dog_bytes.extend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(array(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"b"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"🐶🐕‍🦺\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n"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.encode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dog_bytes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[-1]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ord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"."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Unicode (not UTF-8) value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puppers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dog_bytes.tobytes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().decode()</a:t>
            </a:r>
          </a:p>
          <a:p>
            <a:endParaRPr lang="en-US" sz="10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"[%s]/%x | 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% 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puppers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zlib.crc32(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dog_bytes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)), end=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''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US" sz="10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mashed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zlib.compress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dog_bytes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9) 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0-9 (Fast-Best)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exploded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zlib.decompress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(mashed) 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Not array type; immutable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"[%s]/%x"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% 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exploded.decode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(), zlib.crc32(exploded)))</a:t>
            </a:r>
          </a:p>
          <a:p>
            <a:endParaRPr lang="en-US" sz="10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open(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doggo.tmp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wb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doge: 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Internal use only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marshal.dump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(list(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puppers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[9:-1]), doge)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open(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doggo.tmp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rb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doge: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print(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puppers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:=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marshal.load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(doge))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with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open(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"doggo.dat"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wb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doge: 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Persistent Python data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pickle.dump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puppers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doge)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01A3A-732F-4554-9558-8A04F5A60B2F}"/>
              </a:ext>
            </a:extLst>
          </p:cNvPr>
          <p:cNvSpPr txBox="1"/>
          <p:nvPr/>
        </p:nvSpPr>
        <p:spPr>
          <a:xfrm>
            <a:off x="644433" y="4363895"/>
            <a:ext cx="7855134" cy="55399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array('b', [87, 111, 111, 102, 101, 114, 115, 58, 32, -16, -97, -112, -107, -16, -97, -112, -87, 10])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[Woofers: 🐕🐩🐶🐕.] / 5b439044 |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['🐕', '🐩', '🐶', '🐕’]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284B011-FC6E-48BE-8274-ED3EDB2D0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8912" y="926894"/>
            <a:ext cx="3331371" cy="1751565"/>
          </a:xfrm>
        </p:spPr>
        <p:txBody>
          <a:bodyPr/>
          <a:lstStyle/>
          <a:p>
            <a:pPr marL="0" indent="0">
              <a:buNone/>
            </a:pPr>
            <a:r>
              <a:rPr lang="en-US" sz="1700" u="sng" dirty="0"/>
              <a:t>Considerations for binary data: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Marshaling is slightly faster…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But it’s only variant-consistent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Pickling is cross-variant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Do not use for untrusted data!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E1EA6E1-5F71-4505-AE4A-D1E8DF0EA38D}"/>
              </a:ext>
            </a:extLst>
          </p:cNvPr>
          <p:cNvGraphicFramePr>
            <a:graphicFrameLocks noGrp="1"/>
          </p:cNvGraphicFramePr>
          <p:nvPr/>
        </p:nvGraphicFramePr>
        <p:xfrm>
          <a:off x="5158911" y="2656909"/>
          <a:ext cx="3331372" cy="16581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72141">
                  <a:extLst>
                    <a:ext uri="{9D8B030D-6E8A-4147-A177-3AD203B41FA5}">
                      <a16:colId xmlns:a16="http://schemas.microsoft.com/office/drawing/2014/main" val="2760218567"/>
                    </a:ext>
                  </a:extLst>
                </a:gridCol>
                <a:gridCol w="518121">
                  <a:extLst>
                    <a:ext uri="{9D8B030D-6E8A-4147-A177-3AD203B41FA5}">
                      <a16:colId xmlns:a16="http://schemas.microsoft.com/office/drawing/2014/main" val="2461847906"/>
                    </a:ext>
                  </a:extLst>
                </a:gridCol>
                <a:gridCol w="573061">
                  <a:extLst>
                    <a:ext uri="{9D8B030D-6E8A-4147-A177-3AD203B41FA5}">
                      <a16:colId xmlns:a16="http://schemas.microsoft.com/office/drawing/2014/main" val="416620077"/>
                    </a:ext>
                  </a:extLst>
                </a:gridCol>
                <a:gridCol w="1868049">
                  <a:extLst>
                    <a:ext uri="{9D8B030D-6E8A-4147-A177-3AD203B41FA5}">
                      <a16:colId xmlns:a16="http://schemas.microsoft.com/office/drawing/2014/main" val="20722557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Sym.</a:t>
                      </a:r>
                    </a:p>
                  </a:txBody>
                  <a:tcPr marL="36576" marR="36576" marT="27432" marB="27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Min.Bit</a:t>
                      </a:r>
                      <a:endParaRPr lang="en-US" sz="1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36576" marR="36576" marT="27432" marB="27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Py</a:t>
                      </a:r>
                      <a:r>
                        <a:rPr lang="en-US" sz="1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-Type</a:t>
                      </a:r>
                    </a:p>
                  </a:txBody>
                  <a:tcPr marL="36576" marR="36576" marT="27432" marB="27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C-Type</a:t>
                      </a:r>
                    </a:p>
                  </a:txBody>
                  <a:tcPr marL="36576" marR="36576" marT="27432" marB="27432"/>
                </a:tc>
                <a:extLst>
                  <a:ext uri="{0D108BD9-81ED-4DB2-BD59-A6C34878D82A}">
                    <a16:rowId xmlns:a16="http://schemas.microsoft.com/office/drawing/2014/main" val="31900258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B,b</a:t>
                      </a:r>
                      <a:endParaRPr lang="en-US" sz="10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36576" marR="36576" marT="27432" marB="2743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i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8-bit</a:t>
                      </a:r>
                    </a:p>
                  </a:txBody>
                  <a:tcPr marL="36576" marR="36576" marT="27432" marB="27432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int</a:t>
                      </a:r>
                    </a:p>
                  </a:txBody>
                  <a:tcPr marL="36576" marR="36576" marT="27432" marB="27432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unsigned/signed char</a:t>
                      </a:r>
                      <a:endParaRPr lang="en-US" sz="1000" b="0" dirty="0">
                        <a:solidFill>
                          <a:srgbClr val="00B050"/>
                        </a:solidFill>
                        <a:latin typeface="Consolas" panose="020B0609020204030204" pitchFamily="49" charset="0"/>
                        <a:ea typeface="Cambria" panose="02040503050406030204" pitchFamily="18" charset="0"/>
                      </a:endParaRPr>
                    </a:p>
                  </a:txBody>
                  <a:tcPr marL="36576" marR="36576" marT="27432" marB="27432"/>
                </a:tc>
                <a:extLst>
                  <a:ext uri="{0D108BD9-81ED-4DB2-BD59-A6C34878D82A}">
                    <a16:rowId xmlns:a16="http://schemas.microsoft.com/office/drawing/2014/main" val="3967673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 err="1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H,h</a:t>
                      </a:r>
                      <a:endParaRPr lang="en-US" sz="10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36576" marR="36576" marT="27432" marB="2743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16-bit</a:t>
                      </a:r>
                    </a:p>
                  </a:txBody>
                  <a:tcPr marL="36576" marR="36576" marT="27432" marB="27432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int</a:t>
                      </a:r>
                    </a:p>
                  </a:txBody>
                  <a:tcPr marL="36576" marR="36576" marT="27432" marB="27432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unsigned/signed short</a:t>
                      </a:r>
                      <a:endParaRPr lang="en-US" sz="1000" b="1" dirty="0">
                        <a:latin typeface="Consolas" panose="020B0609020204030204" pitchFamily="49" charset="0"/>
                        <a:ea typeface="Cambria" panose="02040503050406030204" pitchFamily="18" charset="0"/>
                      </a:endParaRPr>
                    </a:p>
                  </a:txBody>
                  <a:tcPr marL="36576" marR="36576" marT="27432" marB="27432"/>
                </a:tc>
                <a:extLst>
                  <a:ext uri="{0D108BD9-81ED-4DB2-BD59-A6C34878D82A}">
                    <a16:rowId xmlns:a16="http://schemas.microsoft.com/office/drawing/2014/main" val="23415938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 err="1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I,i</a:t>
                      </a:r>
                      <a:endParaRPr lang="en-US" sz="10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36576" marR="36576" marT="27432" marB="2743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16-bit</a:t>
                      </a:r>
                    </a:p>
                  </a:txBody>
                  <a:tcPr marL="36576" marR="36576" marT="27432" marB="2743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int</a:t>
                      </a:r>
                    </a:p>
                  </a:txBody>
                  <a:tcPr marL="36576" marR="36576" marT="27432" marB="2743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unsigned/signed int</a:t>
                      </a:r>
                      <a:endParaRPr lang="en-US" sz="1000" b="1" dirty="0">
                        <a:latin typeface="Consolas" panose="020B0609020204030204" pitchFamily="49" charset="0"/>
                        <a:ea typeface="Cambria" panose="02040503050406030204" pitchFamily="18" charset="0"/>
                      </a:endParaRPr>
                    </a:p>
                  </a:txBody>
                  <a:tcPr marL="36576" marR="36576" marT="27432" marB="27432"/>
                </a:tc>
                <a:extLst>
                  <a:ext uri="{0D108BD9-81ED-4DB2-BD59-A6C34878D82A}">
                    <a16:rowId xmlns:a16="http://schemas.microsoft.com/office/drawing/2014/main" val="33808475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 err="1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L,l</a:t>
                      </a:r>
                      <a:endParaRPr lang="en-US" sz="10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36576" marR="36576" marT="27432" marB="2743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32-bit</a:t>
                      </a:r>
                    </a:p>
                  </a:txBody>
                  <a:tcPr marL="36576" marR="36576" marT="27432" marB="27432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int</a:t>
                      </a:r>
                    </a:p>
                  </a:txBody>
                  <a:tcPr marL="36576" marR="36576" marT="27432" marB="2743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unsigned/signed long</a:t>
                      </a:r>
                      <a:endParaRPr lang="en-US" sz="1000" b="1" dirty="0">
                        <a:latin typeface="Consolas" panose="020B0609020204030204" pitchFamily="49" charset="0"/>
                        <a:ea typeface="Cambria" panose="02040503050406030204" pitchFamily="18" charset="0"/>
                      </a:endParaRPr>
                    </a:p>
                  </a:txBody>
                  <a:tcPr marL="36576" marR="36576" marT="27432" marB="27432"/>
                </a:tc>
                <a:extLst>
                  <a:ext uri="{0D108BD9-81ED-4DB2-BD59-A6C34878D82A}">
                    <a16:rowId xmlns:a16="http://schemas.microsoft.com/office/drawing/2014/main" val="729055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 err="1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Q,q</a:t>
                      </a:r>
                      <a:endParaRPr lang="en-US" sz="10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36576" marR="36576" marT="27432" marB="2743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64-bit</a:t>
                      </a:r>
                    </a:p>
                  </a:txBody>
                  <a:tcPr marL="36576" marR="36576" marT="27432" marB="27432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int</a:t>
                      </a:r>
                    </a:p>
                  </a:txBody>
                  <a:tcPr marL="36576" marR="36576" marT="27432" marB="2743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unsigned/signed long </a:t>
                      </a:r>
                      <a:r>
                        <a:rPr lang="en-US" sz="1000" b="0" dirty="0" err="1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long</a:t>
                      </a:r>
                      <a:endParaRPr lang="en-US" sz="1000" b="1" dirty="0">
                        <a:latin typeface="Consolas" panose="020B0609020204030204" pitchFamily="49" charset="0"/>
                        <a:ea typeface="Cambria" panose="02040503050406030204" pitchFamily="18" charset="0"/>
                      </a:endParaRPr>
                    </a:p>
                  </a:txBody>
                  <a:tcPr marL="36576" marR="36576" marT="27432" marB="27432"/>
                </a:tc>
                <a:extLst>
                  <a:ext uri="{0D108BD9-81ED-4DB2-BD59-A6C34878D82A}">
                    <a16:rowId xmlns:a16="http://schemas.microsoft.com/office/drawing/2014/main" val="35046036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f</a:t>
                      </a:r>
                    </a:p>
                  </a:txBody>
                  <a:tcPr marL="36576" marR="36576" marT="27432" marB="2743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32-bit</a:t>
                      </a:r>
                    </a:p>
                  </a:txBody>
                  <a:tcPr marL="36576" marR="36576" marT="27432" marB="27432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float</a:t>
                      </a:r>
                    </a:p>
                  </a:txBody>
                  <a:tcPr marL="36576" marR="36576" marT="27432" marB="2743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float</a:t>
                      </a:r>
                    </a:p>
                  </a:txBody>
                  <a:tcPr marL="36576" marR="36576" marT="27432" marB="27432"/>
                </a:tc>
                <a:extLst>
                  <a:ext uri="{0D108BD9-81ED-4DB2-BD59-A6C34878D82A}">
                    <a16:rowId xmlns:a16="http://schemas.microsoft.com/office/drawing/2014/main" val="885064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d</a:t>
                      </a:r>
                    </a:p>
                  </a:txBody>
                  <a:tcPr marL="36576" marR="36576" marT="27432" marB="2743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64-bit</a:t>
                      </a:r>
                    </a:p>
                  </a:txBody>
                  <a:tcPr marL="36576" marR="36576" marT="27432" marB="27432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float</a:t>
                      </a:r>
                    </a:p>
                  </a:txBody>
                  <a:tcPr marL="36576" marR="36576" marT="27432" marB="2743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double</a:t>
                      </a:r>
                    </a:p>
                  </a:txBody>
                  <a:tcPr marL="36576" marR="36576" marT="27432" marB="27432"/>
                </a:tc>
                <a:extLst>
                  <a:ext uri="{0D108BD9-81ED-4DB2-BD59-A6C34878D82A}">
                    <a16:rowId xmlns:a16="http://schemas.microsoft.com/office/drawing/2014/main" val="308444719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5C6A681F-915D-4BE1-8E6F-C7CD50FE6552}"/>
              </a:ext>
            </a:extLst>
          </p:cNvPr>
          <p:cNvSpPr/>
          <p:nvPr/>
        </p:nvSpPr>
        <p:spPr>
          <a:xfrm>
            <a:off x="3110792" y="4511157"/>
            <a:ext cx="25122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[Woofers: 🐕🐩🐶🐕.] / 5b439044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07770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build="p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FB0CF0-4AA3-4730-8DFB-F34A86261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350" y="911149"/>
            <a:ext cx="8349300" cy="40917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</a:t>
            </a:r>
            <a:r>
              <a:rPr lang="en-US" dirty="0" err="1"/>
              <a:t>cProfile</a:t>
            </a:r>
            <a:r>
              <a:rPr lang="en-US" dirty="0"/>
              <a:t> module is a C-based profiler to find hotspots.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79BF55-CBD4-48B9-8322-97FA055BD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385791"/>
            <a:ext cx="8564088" cy="628217"/>
          </a:xfrm>
        </p:spPr>
        <p:txBody>
          <a:bodyPr/>
          <a:lstStyle/>
          <a:p>
            <a:r>
              <a:rPr lang="en-US" dirty="0"/>
              <a:t>Profiling Programs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CE7826-E789-4646-A4AC-15FDD4E31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953400-50B4-4CD7-958A-DA7735830AFB}"/>
              </a:ext>
            </a:extLst>
          </p:cNvPr>
          <p:cNvSpPr txBox="1"/>
          <p:nvPr/>
        </p:nvSpPr>
        <p:spPr>
          <a:xfrm>
            <a:off x="3835613" y="1306480"/>
            <a:ext cx="5150289" cy="317009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28 function calls in 7.964 seconds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Ordered by: standard name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ncalls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tottime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percall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cumtime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percall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filename:lineno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(function)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it-IT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3   0.000   0.000   2.316   0.772 profile_me.py:12(generate_data)</a:t>
            </a:r>
          </a:p>
          <a:p>
            <a:r>
              <a:rPr lang="it-IT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3   2.316   0.772   2.316   0.772 profile_me.py:13(&lt;listcomp&gt;)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1   0.004   0.004   7.770   7.770 profile_me.py:15(main)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1   0.209   0.209   1.356   1.356 profile_me.py:3(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test_marshal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1   0.250   0.250   1.422   1.422 profile_me.py:6(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test_pickle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1   0.170   0.170   4.302   4.302 profile_me.py:9(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test_json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1   0.221   0.221   0.221   0.221 {built-in method _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pickle.dumps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1   0.952   0.952   0.952   0.952 {built-in method _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pickle.loads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1   0.284   0.284   0.284   0.284 {built-in method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marshal.dumps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1   0.863   0.863   0.863   0.863 {built-in method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marshal.loads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1   0.039   0.039   0.039   0.039 {method 'join' of 'str' objects}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47DD92-C717-4FB0-8DAE-FE39585A73B6}"/>
              </a:ext>
            </a:extLst>
          </p:cNvPr>
          <p:cNvSpPr txBox="1"/>
          <p:nvPr/>
        </p:nvSpPr>
        <p:spPr>
          <a:xfrm>
            <a:off x="137543" y="1306481"/>
            <a:ext cx="3637679" cy="317009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cProfile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json, marshal, pickle</a:t>
            </a:r>
            <a:endParaRPr lang="en-US" sz="10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def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test_marshal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(data):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marshal.loads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marshal.dumps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(data))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def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test_pickle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(data):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pickle.loads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pickle.dumps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(data))</a:t>
            </a:r>
          </a:p>
          <a:p>
            <a:endParaRPr lang="en-US" sz="10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def </a:t>
            </a:r>
            <a:r>
              <a:rPr lang="en-US" sz="1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test_json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(data):</a:t>
            </a:r>
            <a:endParaRPr lang="en-US" sz="10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json.loads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json.dumps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(data))</a:t>
            </a:r>
          </a:p>
          <a:p>
            <a:endParaRPr lang="en-US" sz="10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def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generate_data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(n):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[list(range(0, n)) for _ in range(0, n)]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def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main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test_marshal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generate_data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(4096))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test_pickle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generate_data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(4096))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test_json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generate_data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(4096))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cProfile.run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("main()")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DFD839F-3E30-44B1-8CC8-940D29D63774}"/>
              </a:ext>
            </a:extLst>
          </p:cNvPr>
          <p:cNvSpPr txBox="1">
            <a:spLocks/>
          </p:cNvSpPr>
          <p:nvPr/>
        </p:nvSpPr>
        <p:spPr bwMode="auto">
          <a:xfrm>
            <a:off x="137543" y="4456550"/>
            <a:ext cx="8848359" cy="409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Unfortunately, the profiler creates some overhead in pure-Python (not C) code.</a:t>
            </a:r>
          </a:p>
        </p:txBody>
      </p:sp>
    </p:spTree>
    <p:extLst>
      <p:ext uri="{BB962C8B-B14F-4D97-AF65-F5344CB8AC3E}">
        <p14:creationId xmlns:p14="http://schemas.microsoft.com/office/powerpoint/2010/main" val="239354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FB0CF0-4AA3-4730-8DFB-F34A86261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350" y="911149"/>
            <a:ext cx="8349300" cy="40917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We can also benchmark functions precisely.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79BF55-CBD4-48B9-8322-97FA055BD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385791"/>
            <a:ext cx="8564088" cy="628217"/>
          </a:xfrm>
        </p:spPr>
        <p:txBody>
          <a:bodyPr/>
          <a:lstStyle/>
          <a:p>
            <a:r>
              <a:rPr lang="en-US" dirty="0"/>
              <a:t>Precise Function Timing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CE7826-E789-4646-A4AC-15FDD4E31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953400-50B4-4CD7-958A-DA7735830AFB}"/>
              </a:ext>
            </a:extLst>
          </p:cNvPr>
          <p:cNvSpPr txBox="1"/>
          <p:nvPr/>
        </p:nvSpPr>
        <p:spPr>
          <a:xfrm>
            <a:off x="6028802" y="1352129"/>
            <a:ext cx="1969804" cy="332398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Small Test (128x128)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--------------------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01.029715 [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json.dumps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00.663521 [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json.loads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00.076210 [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pickle.dumps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00.150653 [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pickle.loads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00.159448 [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marshal.dumps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00.091875 [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marshal.loads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Large Test (1024x1024)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----------------------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71.834532 [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json.dumps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52.011990 [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json.loads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05.827351 [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pickle.dumps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14.722331 [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pickle.loads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07.922216 [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marshal.dumps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12.646804 [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marshal.loads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47DD92-C717-4FB0-8DAE-FE39585A73B6}"/>
              </a:ext>
            </a:extLst>
          </p:cNvPr>
          <p:cNvSpPr txBox="1"/>
          <p:nvPr/>
        </p:nvSpPr>
        <p:spPr>
          <a:xfrm>
            <a:off x="1145394" y="1347525"/>
            <a:ext cx="4729582" cy="332398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json, marshal, pickle,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timeit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def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generate_data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(n):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[list(range(0, n))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_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range(0, n)]</a:t>
            </a:r>
          </a:p>
          <a:p>
            <a:endParaRPr lang="en-US" sz="10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def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test_time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(function, data):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timeit.timeit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lambda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function(data), number=500)</a:t>
            </a:r>
          </a:p>
          <a:p>
            <a:endParaRPr lang="en-US" sz="10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mods = ((json,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"json"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), (pickle,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"pickle"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), (marshal,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"marshal"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"\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nSmall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 Test (128x128)\n--------------------"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mod, name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mods: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data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mod.dumps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(raw :=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generate_data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(128))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"%09f [%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s.dumps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]"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% 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test_time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mod.dumps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raw), name))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"%09f [%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s.loads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]"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% 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test_time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mod.loads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data), name))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"\n\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nLarge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 Test (1024x1024)\n----------------------"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mod, name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mods: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data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mod.dumps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(raw :=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generate_data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(1024))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"%09f [%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s.dumps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]"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% 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test_time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mod.dumps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raw), name))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"%09f [%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s.loads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]"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% 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test_time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mod.loads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data), name))</a:t>
            </a:r>
          </a:p>
        </p:txBody>
      </p:sp>
    </p:spTree>
    <p:extLst>
      <p:ext uri="{BB962C8B-B14F-4D97-AF65-F5344CB8AC3E}">
        <p14:creationId xmlns:p14="http://schemas.microsoft.com/office/powerpoint/2010/main" val="20141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45758</TotalTime>
  <Words>1482</Words>
  <Application>Microsoft Office PowerPoint</Application>
  <PresentationFormat>On-screen Show (16:9)</PresentationFormat>
  <Paragraphs>211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Cambria</vt:lpstr>
      <vt:lpstr>Consolas</vt:lpstr>
      <vt:lpstr>Rockwell</vt:lpstr>
      <vt:lpstr>Wingdings</vt:lpstr>
      <vt:lpstr>PNE Theme Slide Deck</vt:lpstr>
      <vt:lpstr>Performance Tools</vt:lpstr>
      <vt:lpstr>Archiving &amp; Compression</vt:lpstr>
      <vt:lpstr>Binary Data Handling</vt:lpstr>
      <vt:lpstr>Profiling Programs</vt:lpstr>
      <vt:lpstr>Precise Function Timing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Jeremiah Blanchard</cp:lastModifiedBy>
  <cp:revision>890</cp:revision>
  <cp:lastPrinted>2014-01-31T19:29:42Z</cp:lastPrinted>
  <dcterms:created xsi:type="dcterms:W3CDTF">2013-09-18T13:46:37Z</dcterms:created>
  <dcterms:modified xsi:type="dcterms:W3CDTF">2020-08-31T20:47:12Z</dcterms:modified>
</cp:coreProperties>
</file>